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470025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3397" y="3214686"/>
            <a:ext cx="5897206" cy="1500198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43768" y="642918"/>
            <a:ext cx="1543032" cy="5483246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42918"/>
            <a:ext cx="6615130" cy="548324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50000"/>
              <a:buFont typeface="Wingdings"/>
              <a:buChar char=""/>
              <a:defRPr/>
            </a:lvl1pPr>
            <a:lvl2pPr>
              <a:buSzPct val="50000"/>
              <a:buFont typeface="Wingdings 2"/>
              <a:buChar char=""/>
              <a:defRPr/>
            </a:lvl2pPr>
            <a:lvl3pPr>
              <a:buSzPct val="50000"/>
              <a:buFont typeface="Wingdings"/>
              <a:buChar char="Y"/>
              <a:defRPr/>
            </a:lvl3pPr>
            <a:lvl4pPr>
              <a:buSzPct val="50000"/>
              <a:buFont typeface="Wingdings 2"/>
              <a:buChar char="³"/>
              <a:defRPr/>
            </a:lvl4pPr>
            <a:lvl5pPr>
              <a:buSzPct val="50000"/>
              <a:buFont typeface="Wingdings 2"/>
              <a:buChar char=""/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43183"/>
            <a:ext cx="6457968" cy="1362075"/>
          </a:xfrm>
        </p:spPr>
        <p:txBody>
          <a:bodyPr anchor="ctr"/>
          <a:lstStyle>
            <a:lvl1pPr algn="l">
              <a:defRPr sz="4000" b="0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009383"/>
            <a:ext cx="4529142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0"/>
            </a:lvl4pPr>
            <a:lvl5pPr marL="1828800" indent="0">
              <a:buNone/>
              <a:defRPr sz="1600" b="0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effectLst/>
              </a:defRPr>
            </a:lvl1pPr>
            <a:lvl2pPr marL="457200" indent="0">
              <a:buNone/>
              <a:defRPr sz="2000" b="0">
                <a:effectLst/>
              </a:defRPr>
            </a:lvl2pPr>
            <a:lvl3pPr marL="914400" indent="0">
              <a:buNone/>
              <a:defRPr sz="1800" b="0">
                <a:effectLst/>
              </a:defRPr>
            </a:lvl3pPr>
            <a:lvl4pPr marL="1371600" indent="0">
              <a:buNone/>
              <a:defRPr sz="1600" b="0">
                <a:effectLst/>
              </a:defRPr>
            </a:lvl4pPr>
            <a:lvl5pPr marL="1828800" indent="0">
              <a:buNone/>
              <a:defRPr sz="1600" b="0">
                <a:effectLst/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71480"/>
            <a:ext cx="3008313" cy="1071570"/>
          </a:xfrm>
        </p:spPr>
        <p:txBody>
          <a:bodyPr anchor="t"/>
          <a:lstStyle>
            <a:lvl1pPr algn="l">
              <a:defRPr sz="2000" b="0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71481"/>
            <a:ext cx="5111750" cy="55546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43051"/>
            <a:ext cx="3008313" cy="4483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687306"/>
            <a:ext cx="850886" cy="4670520"/>
          </a:xfrm>
        </p:spPr>
        <p:txBody>
          <a:bodyPr vert="eaVert" anchor="ctr"/>
          <a:lstStyle>
            <a:lvl1pPr algn="ctr">
              <a:defRPr sz="2000" b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0166" y="684213"/>
            <a:ext cx="6929486" cy="4673613"/>
          </a:xfrm>
          <a:prstGeom prst="roundRect">
            <a:avLst>
              <a:gd name="adj" fmla="val 5966"/>
            </a:avLst>
          </a:prstGeom>
          <a:solidFill>
            <a:schemeClr val="bg2">
              <a:tint val="60000"/>
              <a:alpha val="50000"/>
            </a:schemeClr>
          </a:solidFill>
          <a:effectLst>
            <a:outerShdw blurRad="127000" dist="101600" dir="2700000" algn="tl" rotWithShape="0">
              <a:srgbClr val="000000">
                <a:alpha val="43137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0166" y="5481658"/>
            <a:ext cx="6924037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B7C9-4FD5-4427-A4ED-7A1ED7B706F1}" type="datetimeFigureOut">
              <a:rPr lang="ro-RO" smtClean="0"/>
              <a:t>06.05.2012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1090" y="0"/>
            <a:ext cx="642910" cy="571480"/>
          </a:xfrm>
          <a:prstGeom prst="roundRect">
            <a:avLst>
              <a:gd name="adj" fmla="val 16667"/>
            </a:avLst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3AB16-5810-422D-869A-3F57AF305AEA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  <a:tileRect/>
          </a:gra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z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Y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³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¹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918648" cy="2002544"/>
          </a:xfrm>
        </p:spPr>
        <p:txBody>
          <a:bodyPr/>
          <a:lstStyle/>
          <a:p>
            <a:r>
              <a:rPr lang="ro-RO" dirty="0" smtClean="0"/>
              <a:t>Inventions et Inventeurs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211638"/>
            <a:ext cx="3203848" cy="646362"/>
          </a:xfrm>
        </p:spPr>
        <p:txBody>
          <a:bodyPr/>
          <a:lstStyle/>
          <a:p>
            <a:r>
              <a:rPr lang="ro-RO" dirty="0" smtClean="0"/>
              <a:t>NEAGOE BIANCA</a:t>
            </a:r>
            <a:endParaRPr lang="ro-RO" dirty="0"/>
          </a:p>
        </p:txBody>
      </p:sp>
      <p:pic>
        <p:nvPicPr>
          <p:cNvPr id="15361" name="Picture 1" descr="C:\Users\User\AppData\Local\Microsoft\Windows\Temporary Internet Files\Content.IE5\3E1ZHZIZ\MP90044223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2024195" cy="2664296"/>
          </a:xfrm>
          <a:prstGeom prst="rect">
            <a:avLst/>
          </a:prstGeom>
          <a:noFill/>
        </p:spPr>
      </p:pic>
      <p:pic>
        <p:nvPicPr>
          <p:cNvPr id="15365" name="Picture 5" descr="http://icons.iconarchive.com/icons/devcom/medical/256/syringe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438400" cy="2438400"/>
          </a:xfrm>
          <a:prstGeom prst="rect">
            <a:avLst/>
          </a:prstGeom>
          <a:noFill/>
        </p:spPr>
      </p:pic>
      <p:pic>
        <p:nvPicPr>
          <p:cNvPr id="15367" name="Picture 7" descr="https://encrypted-tbn0.google.com/images?q=tbn:ANd9GcR2Aze312YjEFCfZgyqsaZMoFYEgW0sba3wp3IbYxTGtTceC9CTU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32656"/>
            <a:ext cx="2295525" cy="1990725"/>
          </a:xfrm>
          <a:prstGeom prst="rect">
            <a:avLst/>
          </a:prstGeom>
          <a:noFill/>
        </p:spPr>
      </p:pic>
      <p:pic>
        <p:nvPicPr>
          <p:cNvPr id="15369" name="Picture 9" descr="http://www.binoclu.ro/media/images/telescop_60az-de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61502">
            <a:off x="4733157" y="3604666"/>
            <a:ext cx="3143207" cy="2811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ro-RO" dirty="0" smtClean="0"/>
              <a:t>Le vaccin contre le rage...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24536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La rage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maladie</a:t>
            </a:r>
            <a:r>
              <a:rPr lang="en-US" sz="2800" dirty="0" smtClean="0"/>
              <a:t> </a:t>
            </a:r>
            <a:r>
              <a:rPr lang="en-US" sz="2800" dirty="0" err="1" smtClean="0"/>
              <a:t>aussi</a:t>
            </a:r>
            <a:r>
              <a:rPr lang="en-US" sz="2800" dirty="0" smtClean="0"/>
              <a:t> </a:t>
            </a:r>
            <a:r>
              <a:rPr lang="en-US" sz="2800" dirty="0" err="1" smtClean="0"/>
              <a:t>vieille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l’humanité</a:t>
            </a:r>
            <a:r>
              <a:rPr lang="en-US" sz="2800" dirty="0" smtClean="0"/>
              <a:t>, et </a:t>
            </a:r>
            <a:r>
              <a:rPr lang="en-US" sz="2800" dirty="0" err="1" smtClean="0"/>
              <a:t>très</a:t>
            </a:r>
            <a:r>
              <a:rPr lang="en-US" sz="2800" dirty="0" smtClean="0"/>
              <a:t> </a:t>
            </a:r>
            <a:r>
              <a:rPr lang="en-US" sz="2800" dirty="0" err="1" smtClean="0"/>
              <a:t>tôt</a:t>
            </a:r>
            <a:r>
              <a:rPr lang="en-US" sz="2800" dirty="0" smtClean="0"/>
              <a:t> on a fait le lien avec les </a:t>
            </a:r>
            <a:r>
              <a:rPr lang="en-US" sz="2800" dirty="0" err="1" smtClean="0"/>
              <a:t>morsures</a:t>
            </a:r>
            <a:r>
              <a:rPr lang="en-US" sz="2800" dirty="0" smtClean="0"/>
              <a:t> </a:t>
            </a:r>
            <a:r>
              <a:rPr lang="en-US" sz="2800" dirty="0" err="1" smtClean="0"/>
              <a:t>d’animaux</a:t>
            </a:r>
            <a:r>
              <a:rPr lang="en-US" sz="2800" dirty="0" smtClean="0"/>
              <a:t> (</a:t>
            </a:r>
            <a:r>
              <a:rPr lang="en-US" sz="2800" dirty="0" err="1" smtClean="0"/>
              <a:t>spécialement</a:t>
            </a:r>
            <a:r>
              <a:rPr lang="en-US" sz="2800" dirty="0" smtClean="0"/>
              <a:t> les </a:t>
            </a:r>
            <a:r>
              <a:rPr lang="en-US" sz="2800" dirty="0" err="1" smtClean="0"/>
              <a:t>chiens</a:t>
            </a:r>
            <a:r>
              <a:rPr lang="en-US" sz="2800" dirty="0" smtClean="0"/>
              <a:t>).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maladie</a:t>
            </a:r>
            <a:r>
              <a:rPr lang="en-US" sz="2800" dirty="0" smtClean="0"/>
              <a:t> </a:t>
            </a:r>
            <a:r>
              <a:rPr lang="en-US" sz="2800" dirty="0" err="1" smtClean="0"/>
              <a:t>mortelle</a:t>
            </a:r>
            <a:r>
              <a:rPr lang="en-US" sz="2800" dirty="0" smtClean="0"/>
              <a:t> qui </a:t>
            </a:r>
            <a:r>
              <a:rPr lang="en-US" sz="2800" dirty="0" err="1" smtClean="0"/>
              <a:t>atteint</a:t>
            </a:r>
            <a:r>
              <a:rPr lang="en-US" sz="2800" dirty="0" smtClean="0"/>
              <a:t> le </a:t>
            </a:r>
            <a:r>
              <a:rPr lang="en-US" sz="2800" dirty="0" err="1" smtClean="0"/>
              <a:t>système</a:t>
            </a:r>
            <a:r>
              <a:rPr lang="en-US" sz="2800" dirty="0" smtClean="0"/>
              <a:t> </a:t>
            </a:r>
            <a:r>
              <a:rPr lang="en-US" sz="2800" dirty="0" err="1" smtClean="0"/>
              <a:t>nerveux</a:t>
            </a:r>
            <a:r>
              <a:rPr lang="en-US" sz="2800" dirty="0" smtClean="0"/>
              <a:t> et </a:t>
            </a:r>
            <a:r>
              <a:rPr lang="en-US" sz="2800" dirty="0" err="1" smtClean="0"/>
              <a:t>prend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forme</a:t>
            </a:r>
            <a:r>
              <a:rPr lang="en-US" sz="2800" dirty="0" smtClean="0"/>
              <a:t> </a:t>
            </a:r>
            <a:r>
              <a:rPr lang="en-US" sz="2800" dirty="0" err="1" smtClean="0"/>
              <a:t>paralytique</a:t>
            </a:r>
            <a:r>
              <a:rPr lang="en-US" sz="2800" dirty="0" smtClean="0"/>
              <a:t> </a:t>
            </a:r>
            <a:r>
              <a:rPr lang="en-US" sz="2800" dirty="0" err="1" smtClean="0"/>
              <a:t>ou</a:t>
            </a:r>
            <a:r>
              <a:rPr lang="en-US" sz="2800" dirty="0" smtClean="0"/>
              <a:t> </a:t>
            </a:r>
            <a:r>
              <a:rPr lang="en-US" sz="2800" dirty="0" err="1" smtClean="0"/>
              <a:t>furieuse</a:t>
            </a:r>
            <a:r>
              <a:rPr lang="en-US" sz="2800" dirty="0" smtClean="0"/>
              <a:t>.</a:t>
            </a:r>
            <a:endParaRPr lang="ro-RO" sz="2800" dirty="0" smtClean="0"/>
          </a:p>
          <a:p>
            <a:r>
              <a:rPr lang="en-US" sz="2800" dirty="0" smtClean="0"/>
              <a:t>Le 6 </a:t>
            </a:r>
            <a:r>
              <a:rPr lang="en-US" sz="2800" dirty="0" err="1" smtClean="0"/>
              <a:t>juillet</a:t>
            </a:r>
            <a:r>
              <a:rPr lang="en-US" sz="2800" dirty="0" smtClean="0"/>
              <a:t> 1885, </a:t>
            </a:r>
            <a:r>
              <a:rPr lang="en-US" sz="2800" b="1" dirty="0" smtClean="0"/>
              <a:t>Louis Pasteur </a:t>
            </a:r>
            <a:r>
              <a:rPr lang="en-US" sz="2800" dirty="0" smtClean="0"/>
              <a:t>entre </a:t>
            </a:r>
            <a:r>
              <a:rPr lang="en-US" sz="2800" dirty="0" err="1" smtClean="0"/>
              <a:t>dans</a:t>
            </a:r>
            <a:r>
              <a:rPr lang="en-US" sz="2800" dirty="0" smtClean="0"/>
              <a:t> </a:t>
            </a:r>
            <a:r>
              <a:rPr lang="en-US" sz="2800" dirty="0" err="1" smtClean="0"/>
              <a:t>l’histoire</a:t>
            </a:r>
            <a:r>
              <a:rPr lang="en-US" sz="2800" dirty="0" smtClean="0"/>
              <a:t> en </a:t>
            </a:r>
            <a:r>
              <a:rPr lang="en-US" sz="2800" dirty="0" err="1" smtClean="0"/>
              <a:t>appliquant</a:t>
            </a:r>
            <a:r>
              <a:rPr lang="en-US" sz="2800" dirty="0" smtClean="0"/>
              <a:t> pour la première </a:t>
            </a:r>
            <a:r>
              <a:rPr lang="en-US" sz="2800" dirty="0" err="1" smtClean="0"/>
              <a:t>fois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un </a:t>
            </a:r>
            <a:r>
              <a:rPr lang="en-US" sz="2800" dirty="0" err="1" smtClean="0"/>
              <a:t>être</a:t>
            </a:r>
            <a:r>
              <a:rPr lang="en-US" sz="2800" dirty="0" smtClean="0"/>
              <a:t> </a:t>
            </a:r>
            <a:r>
              <a:rPr lang="en-US" sz="2800" dirty="0" err="1" smtClean="0"/>
              <a:t>humain</a:t>
            </a:r>
            <a:r>
              <a:rPr lang="en-US" sz="2800" dirty="0" smtClean="0"/>
              <a:t>, avec beaucoup </a:t>
            </a:r>
            <a:r>
              <a:rPr lang="en-US" sz="2800" dirty="0" err="1" smtClean="0"/>
              <a:t>d’appréhension</a:t>
            </a:r>
            <a:r>
              <a:rPr lang="en-US" sz="2800" dirty="0" smtClean="0"/>
              <a:t>, le </a:t>
            </a:r>
            <a:r>
              <a:rPr lang="en-US" sz="2800" dirty="0" err="1" smtClean="0"/>
              <a:t>vaccin</a:t>
            </a:r>
            <a:r>
              <a:rPr lang="en-US" sz="2800" dirty="0" smtClean="0"/>
              <a:t> </a:t>
            </a:r>
            <a:r>
              <a:rPr lang="en-US" sz="2800" dirty="0" err="1" smtClean="0"/>
              <a:t>contre</a:t>
            </a:r>
            <a:r>
              <a:rPr lang="en-US" sz="2800" dirty="0" smtClean="0"/>
              <a:t> la rage.</a:t>
            </a:r>
            <a:endParaRPr lang="ro-RO" sz="2800" dirty="0" smtClean="0"/>
          </a:p>
          <a:p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et-shop.ro/upload/poze_produs/Ace_intraarteriale_recoltar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5046">
            <a:off x="367552" y="376680"/>
            <a:ext cx="3410116" cy="3410116"/>
          </a:xfrm>
          <a:prstGeom prst="rect">
            <a:avLst/>
          </a:prstGeom>
          <a:noFill/>
        </p:spPr>
      </p:pic>
      <p:pic>
        <p:nvPicPr>
          <p:cNvPr id="1028" name="Picture 4" descr="http://www.cugetliber.ro/imagini/mari/vaccin11-13190537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573016"/>
            <a:ext cx="5308018" cy="3096344"/>
          </a:xfrm>
          <a:prstGeom prst="rect">
            <a:avLst/>
          </a:prstGeom>
          <a:noFill/>
        </p:spPr>
      </p:pic>
      <p:pic>
        <p:nvPicPr>
          <p:cNvPr id="1030" name="Picture 6" descr="http://www.cim.umfcluj.ro/Gripa%20A%5CVacci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8640"/>
            <a:ext cx="2857500" cy="3295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Le télescope...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/>
              <a:t>Le </a:t>
            </a:r>
            <a:r>
              <a:rPr lang="fr-FR" dirty="0" smtClean="0"/>
              <a:t>instrument </a:t>
            </a:r>
            <a:r>
              <a:rPr lang="fr-FR" dirty="0" smtClean="0"/>
              <a:t>d'optique permettant d'augmenter la luminosité ainsi que la taille apparente des objets à </a:t>
            </a:r>
            <a:r>
              <a:rPr lang="fr-FR" dirty="0" smtClean="0"/>
              <a:t>observer</a:t>
            </a:r>
            <a:r>
              <a:rPr lang="ro-RO" dirty="0" smtClean="0"/>
              <a:t> c’est </a:t>
            </a:r>
            <a:r>
              <a:rPr lang="ro-RO" b="1" dirty="0" smtClean="0"/>
              <a:t>le télescope.</a:t>
            </a:r>
          </a:p>
          <a:p>
            <a:r>
              <a:rPr lang="fr-FR" dirty="0" smtClean="0"/>
              <a:t>Le mathématicien et physicien anglais </a:t>
            </a:r>
            <a:r>
              <a:rPr lang="fr-FR" b="1" dirty="0" smtClean="0"/>
              <a:t>Isaac Newton</a:t>
            </a:r>
            <a:r>
              <a:rPr lang="fr-FR" dirty="0" smtClean="0"/>
              <a:t> en construisit une première version en 1671. Dans ce type d’instrument, la lumière réfléchie par le miroir primaire concave doit être amenée à une position d’observation, en dessous ou sur le côté de l’instrument.</a:t>
            </a:r>
            <a:endParaRPr lang="ro-R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tatic.ddmcdn.com/gif/telescope-sam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5"/>
            <a:ext cx="4824536" cy="3594279"/>
          </a:xfrm>
          <a:prstGeom prst="rect">
            <a:avLst/>
          </a:prstGeom>
          <a:noFill/>
        </p:spPr>
      </p:pic>
      <p:pic>
        <p:nvPicPr>
          <p:cNvPr id="16388" name="Picture 4" descr="http://images.hayneedle.com/mgen/master:CELE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36912"/>
            <a:ext cx="4032448" cy="4032448"/>
          </a:xfrm>
          <a:prstGeom prst="rect">
            <a:avLst/>
          </a:prstGeom>
          <a:noFill/>
        </p:spPr>
      </p:pic>
      <p:pic>
        <p:nvPicPr>
          <p:cNvPr id="16390" name="Picture 6" descr="http://upload.wikimedia.org/wikipedia/commons/thumb/3/39/GodfreyKneller-IsaacNewton-1689.jpg/225px-GodfreyKneller-IsaacNewton-16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60648"/>
            <a:ext cx="2143125" cy="2943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o-RO" dirty="0" smtClean="0"/>
              <a:t>L’injecton de l’insuline...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b="1" dirty="0" smtClean="0"/>
              <a:t>Nicolae Paulescu </a:t>
            </a:r>
            <a:r>
              <a:rPr lang="fr-FR" dirty="0" smtClean="0"/>
              <a:t>était </a:t>
            </a:r>
            <a:r>
              <a:rPr lang="fr-FR" dirty="0" smtClean="0"/>
              <a:t>un scientifique roumain, médecin et physiologiste, professeur à la Faculté de médecine de Bucarest, qui a contribué à la découverte de l'antidiabétique hormone libérée par le pancréas, </a:t>
            </a:r>
            <a:r>
              <a:rPr lang="fr-FR" b="1" dirty="0" smtClean="0"/>
              <a:t>l'insuline</a:t>
            </a:r>
            <a:r>
              <a:rPr lang="ro-RO" dirty="0" smtClean="0"/>
              <a:t>.</a:t>
            </a:r>
          </a:p>
          <a:p>
            <a:r>
              <a:rPr lang="fr-FR" b="1" dirty="0" smtClean="0"/>
              <a:t>Nicolae </a:t>
            </a:r>
            <a:r>
              <a:rPr lang="fr-FR" b="1" dirty="0" err="1" smtClean="0"/>
              <a:t>Paulescu</a:t>
            </a:r>
            <a:r>
              <a:rPr lang="fr-FR" b="1" dirty="0" smtClean="0"/>
              <a:t> </a:t>
            </a:r>
            <a:r>
              <a:rPr lang="fr-FR" dirty="0" smtClean="0"/>
              <a:t>a été un précurseur important, mais ses préparations peu purifiées n'étaient pas utilisables.</a:t>
            </a:r>
            <a:endParaRPr lang="ro-RO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remedic.ro/wp-content/uploads/2010/12/injectie-cu-insu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384376" cy="2247227"/>
          </a:xfrm>
          <a:prstGeom prst="rect">
            <a:avLst/>
          </a:prstGeom>
          <a:noFill/>
        </p:spPr>
      </p:pic>
      <p:pic>
        <p:nvPicPr>
          <p:cNvPr id="18436" name="Picture 4" descr="http://2.bp.blogspot.com/-3zF4fP9zMIw/TqPbwpIKd8I/AAAAAAAAA-Q/mv78gmco42U/s400/Nicolae_Paulesc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356992"/>
            <a:ext cx="3217540" cy="3217540"/>
          </a:xfrm>
          <a:prstGeom prst="rect">
            <a:avLst/>
          </a:prstGeom>
          <a:noFill/>
        </p:spPr>
      </p:pic>
      <p:pic>
        <p:nvPicPr>
          <p:cNvPr id="18438" name="Picture 6" descr="http://sanatate.bzi.ro/public/upload/photos/31/insulina_inject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66132">
            <a:off x="1003049" y="2551014"/>
            <a:ext cx="3110359" cy="3879866"/>
          </a:xfrm>
          <a:prstGeom prst="rect">
            <a:avLst/>
          </a:prstGeom>
          <a:noFill/>
        </p:spPr>
      </p:pic>
      <p:pic>
        <p:nvPicPr>
          <p:cNvPr id="18440" name="Picture 8" descr="http://www.libertatea.ro/uploads/tx_images/4570-301491-injecti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60648"/>
            <a:ext cx="3764655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ckyTie">
  <a:themeElements>
    <a:clrScheme name="Lucky Tie">
      <a:dk1>
        <a:sysClr val="windowText" lastClr="000000"/>
      </a:dk1>
      <a:lt1>
        <a:sysClr val="window" lastClr="FFFFFF"/>
      </a:lt1>
      <a:dk2>
        <a:srgbClr val="C80000"/>
      </a:dk2>
      <a:lt2>
        <a:srgbClr val="FFECEC"/>
      </a:lt2>
      <a:accent1>
        <a:srgbClr val="C93131"/>
      </a:accent1>
      <a:accent2>
        <a:srgbClr val="F58C5D"/>
      </a:accent2>
      <a:accent3>
        <a:srgbClr val="EABC33"/>
      </a:accent3>
      <a:accent4>
        <a:srgbClr val="698F9B"/>
      </a:accent4>
      <a:accent5>
        <a:srgbClr val="825397"/>
      </a:accent5>
      <a:accent6>
        <a:srgbClr val="814359"/>
      </a:accent6>
      <a:hlink>
        <a:srgbClr val="03AEC5"/>
      </a:hlink>
      <a:folHlink>
        <a:srgbClr val="8D9B07"/>
      </a:folHlink>
    </a:clrScheme>
    <a:fontScheme name="Lucky Tie">
      <a:majorFont>
        <a:latin typeface="Tahoma"/>
        <a:ea typeface=""/>
        <a:cs typeface=""/>
        <a:font script="Cyrl" typeface="Tahoma"/>
        <a:font script="Grek" typeface="Tahoma"/>
        <a:font script="Jpan" typeface="ＭＳ Ｐ明朝"/>
        <a:font script="Hang" typeface="굴림"/>
        <a:font script="Hans" typeface="黑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Cyrl" typeface="Arial"/>
        <a:font script="Grek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ucky Tie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90000"/>
              </a:schemeClr>
            </a:gs>
            <a:gs pos="50000">
              <a:schemeClr val="phClr">
                <a:tint val="5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90000"/>
              </a:schemeClr>
            </a:gs>
          </a:gsLst>
          <a:lin ang="1800000" scaled="1"/>
        </a:gradFill>
        <a:solidFill>
          <a:schemeClr val="phClr">
            <a:tint val="100000"/>
            <a:shade val="100000"/>
            <a:hueMod val="100000"/>
            <a:satMod val="100000"/>
          </a:schemeClr>
        </a:solidFill>
      </a:fillStyleLst>
      <a:lnStyleLst>
        <a:ln w="20000" cap="flat" cmpd="sng" algn="ctr">
          <a:solidFill>
            <a:schemeClr val="phClr"/>
          </a:solidFill>
          <a:prstDash val="solid"/>
        </a:ln>
        <a:ln w="30000" cap="flat" cmpd="sng" algn="ctr">
          <a:solidFill>
            <a:schemeClr val="phClr"/>
          </a:solidFill>
          <a:prstDash val="solid"/>
        </a:ln>
        <a:ln w="400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12700">
              <a:schemeClr val="phClr">
                <a:tint val="100000"/>
                <a:shade val="100000"/>
                <a:alpha val="50196"/>
                <a:hueMod val="100000"/>
                <a:satMod val="100000"/>
              </a:schemeClr>
            </a:glow>
          </a:effectLst>
        </a:effectStyle>
        <a:effectStyle>
          <a:effectLst>
            <a:innerShdw blurRad="25400" dist="38100" dir="2700000">
              <a:schemeClr val="phClr">
                <a:tint val="90000"/>
                <a:shade val="100000"/>
                <a:hueMod val="100000"/>
                <a:satMod val="100000"/>
              </a:schemeClr>
            </a:innerShdw>
          </a:effectLst>
        </a:effectStyle>
        <a:effectStyle>
          <a:effectLst>
            <a:innerShdw blurRad="25400" dist="38100" dir="2700000">
              <a:schemeClr val="phClr">
                <a:tint val="100000"/>
                <a:shade val="50000"/>
                <a:hueMod val="100000"/>
                <a:satMod val="100000"/>
              </a:schemeClr>
            </a:innerShdw>
          </a:effectLst>
          <a:scene3d>
            <a:camera prst="orthographicFront"/>
            <a:lightRig rig="soft" dir="t"/>
          </a:scene3d>
          <a:sp3d extrusionH="76200" prstMaterial="matte">
            <a:bevelT h="50800"/>
            <a:bevelB w="0" h="0"/>
            <a:extrusionClr>
              <a:schemeClr val="accent3">
                <a:tint val="40000"/>
              </a:schemeClr>
            </a:extrusionClr>
          </a:sp3d>
        </a:effectStyle>
      </a:effectStyleLst>
      <a:bgFillStyleLst>
        <a:gradFill rotWithShape="1">
          <a:gsLst>
            <a:gs pos="0">
              <a:schemeClr val="phClr">
                <a:tint val="100000"/>
                <a:shade val="50000"/>
                <a:hueMod val="100000"/>
                <a:satMod val="100000"/>
              </a:schemeClr>
            </a:gs>
            <a:gs pos="40000">
              <a:schemeClr val="phClr">
                <a:tint val="8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60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60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Lucky Tie</Template>
  <TotalTime>50</TotalTime>
  <Words>149</Words>
  <Application>Microsoft Office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LuckyTie</vt:lpstr>
      <vt:lpstr>Inventions et Inventeurs</vt:lpstr>
      <vt:lpstr>Le vaccin contre le rage...</vt:lpstr>
      <vt:lpstr>Slide 3</vt:lpstr>
      <vt:lpstr>Le télescope...</vt:lpstr>
      <vt:lpstr>Slide 5</vt:lpstr>
      <vt:lpstr>L’injecton de l’insuline...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Inventions et Inventeurs</dc:title>
  <dc:creator>Bibiuta</dc:creator>
  <cp:lastModifiedBy>Bibiuta</cp:lastModifiedBy>
  <cp:revision>5</cp:revision>
  <dcterms:created xsi:type="dcterms:W3CDTF">2012-05-06T17:45:36Z</dcterms:created>
  <dcterms:modified xsi:type="dcterms:W3CDTF">2012-05-06T18:36:10Z</dcterms:modified>
</cp:coreProperties>
</file>